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8" r:id="rId2"/>
    <p:sldId id="274" r:id="rId3"/>
    <p:sldId id="256" r:id="rId4"/>
    <p:sldId id="259" r:id="rId5"/>
    <p:sldId id="273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66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3" d="100"/>
          <a:sy n="63" d="100"/>
        </p:scale>
        <p:origin x="-1500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34A7E-19D1-43E4-BA22-93AC16B50FF8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0EBA0B-8356-4D5E-8ECA-A34F1B9491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EBA0B-8356-4D5E-8ECA-A34F1B94919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EBA0B-8356-4D5E-8ECA-A34F1B94919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6278562"/>
          </a:xfrm>
          <a:prstGeom prst="rect">
            <a:avLst/>
          </a:prstGeom>
          <a:ln w="57150" cap="flat" cmpd="sng" algn="ctr">
            <a:solidFill>
              <a:srgbClr val="D03CC9"/>
            </a:solidFill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শ্রেণিঃ </a:t>
            </a:r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ষষ্ঠ</a:t>
            </a:r>
            <a:r>
              <a:rPr kumimoji="0" lang="bn-BD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/>
            </a:r>
            <a:br>
              <a:rPr kumimoji="0" lang="bn-BD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</a:br>
            <a:r>
              <a:rPr kumimoji="0" lang="bn-BD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বিষয়ঃ বিজ্ঞান (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চতুর্থ</a:t>
            </a:r>
            <a:r>
              <a:rPr kumimoji="0" lang="bn-BD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অধ্যায় )</a:t>
            </a:r>
            <a:br>
              <a:rPr kumimoji="0" lang="bn-BD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</a:br>
            <a:r>
              <a:rPr kumimoji="0" lang="bn-BD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সময়ঃ ৫০ মিনিট</a:t>
            </a:r>
            <a:br>
              <a:rPr kumimoji="0" lang="bn-BD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</a:br>
            <a:r>
              <a:rPr kumimoji="0" lang="bn-BD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তারিখঃ২৯/০৩/২০১২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81600" y="0"/>
            <a:ext cx="1905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ফুল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86200" y="4953000"/>
            <a:ext cx="4953000" cy="1600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পত্র কক্ষে সাদা রঙের ছোট ছোট ফুল হয়।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990600" y="3352800"/>
            <a:ext cx="1905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মরিচ গাছ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410200" y="1295400"/>
            <a:ext cx="3505200" cy="27432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BD" sz="28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জোড়ায় কাজঃ</a:t>
            </a:r>
          </a:p>
          <a:p>
            <a:pPr algn="ctr"/>
            <a:r>
              <a:rPr lang="bn-BD" sz="28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আলোচনা ও চিত্র দেখে লেখ ফুল কোথায় হয়?</a:t>
            </a:r>
            <a:endParaRPr lang="en-US" sz="28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(২ মিনিট)</a:t>
            </a:r>
            <a:endParaRPr lang="en-US" sz="36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Picture 9" descr="9999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304800"/>
            <a:ext cx="4656837" cy="2971800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 flipV="1">
            <a:off x="2590800" y="762000"/>
            <a:ext cx="2971800" cy="12954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6200000" flipH="1">
            <a:off x="2362200" y="1371600"/>
            <a:ext cx="2362200" cy="20574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4038600" y="3657600"/>
            <a:ext cx="1905000" cy="10668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পত্র কক্ষ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10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04800"/>
            <a:ext cx="2495550" cy="1828800"/>
          </a:xfrm>
          <a:prstGeom prst="rect">
            <a:avLst/>
          </a:prstGeom>
        </p:spPr>
      </p:pic>
      <p:pic>
        <p:nvPicPr>
          <p:cNvPr id="4" name="Picture 3" descr="10002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228600"/>
            <a:ext cx="2314575" cy="1971675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457200" y="4876800"/>
            <a:ext cx="1905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মরিচ গাছ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990600" y="1373188"/>
            <a:ext cx="2590800" cy="7461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4191000" y="1143000"/>
            <a:ext cx="2209800" cy="7461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6400800" y="304800"/>
            <a:ext cx="1905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ফল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38600" y="5486400"/>
            <a:ext cx="4724400" cy="1066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গর্ভাশয়ই বড় হয়ে ফলে পরিণত হয়।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038600" y="2514600"/>
            <a:ext cx="4876800" cy="2514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BD" sz="28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একক কাজ</a:t>
            </a:r>
          </a:p>
          <a:p>
            <a:pPr algn="ctr"/>
            <a:r>
              <a:rPr lang="bn-BD" sz="28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আলোচনা ও চিত্র দেখে লেখ</a:t>
            </a:r>
          </a:p>
          <a:p>
            <a:pPr algn="ctr"/>
            <a:r>
              <a:rPr lang="bn-BD" sz="28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কী পরিণত হয়ে ফল হয়?</a:t>
            </a:r>
            <a:endParaRPr lang="en-US" sz="28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(২ মিনিট)</a:t>
            </a:r>
            <a:endParaRPr lang="en-US" sz="36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4" name="Picture 13" descr="9999.jpeg"/>
          <p:cNvPicPr>
            <a:picLocks noChangeAspect="1"/>
          </p:cNvPicPr>
          <p:nvPr/>
        </p:nvPicPr>
        <p:blipFill>
          <a:blip r:embed="rId4"/>
          <a:srcRect l="30389" t="28571" r="36184" b="23810"/>
          <a:stretch>
            <a:fillRect/>
          </a:stretch>
        </p:blipFill>
        <p:spPr>
          <a:xfrm>
            <a:off x="609600" y="457200"/>
            <a:ext cx="838200" cy="762000"/>
          </a:xfrm>
          <a:prstGeom prst="rect">
            <a:avLst/>
          </a:prstGeom>
        </p:spPr>
      </p:pic>
      <p:cxnSp>
        <p:nvCxnSpPr>
          <p:cNvPr id="16" name="Straight Arrow Connector 15"/>
          <p:cNvCxnSpPr/>
          <p:nvPr/>
        </p:nvCxnSpPr>
        <p:spPr>
          <a:xfrm rot="5400000">
            <a:off x="-266700" y="1866900"/>
            <a:ext cx="2438400" cy="2286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152400" y="3200400"/>
            <a:ext cx="1905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গর্ভাশয়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01.jpeg"/>
          <p:cNvPicPr>
            <a:picLocks noChangeAspect="1"/>
          </p:cNvPicPr>
          <p:nvPr/>
        </p:nvPicPr>
        <p:blipFill>
          <a:blip r:embed="rId2">
            <a:lum/>
          </a:blip>
          <a:stretch>
            <a:fillRect/>
          </a:stretch>
        </p:blipFill>
        <p:spPr>
          <a:xfrm>
            <a:off x="228600" y="76201"/>
            <a:ext cx="2590800" cy="2438400"/>
          </a:xfrm>
          <a:prstGeom prst="rect">
            <a:avLst/>
          </a:prstGeom>
        </p:spPr>
      </p:pic>
      <p:pic>
        <p:nvPicPr>
          <p:cNvPr id="3" name="Picture 2" descr="3010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752600"/>
            <a:ext cx="685800" cy="739775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rot="5400000">
            <a:off x="342900" y="2628900"/>
            <a:ext cx="1066800" cy="762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04800" y="4724400"/>
            <a:ext cx="1905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মরিচ গাছ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0" y="3200400"/>
            <a:ext cx="1905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মূল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76600" y="5410200"/>
            <a:ext cx="5486400" cy="1143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উদ্ভিদের যে অংশ পর্ব ,পর্বমধ্য,ও অগ্রমুকুলবিহীন তাকে মূল বলে।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4724400" y="2362200"/>
            <a:ext cx="4191000" cy="25908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একক কাজ</a:t>
            </a:r>
          </a:p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আলোচনা ও চিত্র দেখে লেখ মূল কী?</a:t>
            </a:r>
            <a:endParaRPr lang="en-US" sz="32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(২ মিনিট)</a:t>
            </a:r>
            <a:endParaRPr lang="en-US" sz="40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8" name="Picture 17" descr="9999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3200" y="228600"/>
            <a:ext cx="2628900" cy="1743075"/>
          </a:xfrm>
          <a:prstGeom prst="rect">
            <a:avLst/>
          </a:prstGeom>
        </p:spPr>
      </p:pic>
      <p:cxnSp>
        <p:nvCxnSpPr>
          <p:cNvPr id="21" name="Straight Arrow Connector 20"/>
          <p:cNvCxnSpPr/>
          <p:nvPr/>
        </p:nvCxnSpPr>
        <p:spPr>
          <a:xfrm>
            <a:off x="4038600" y="762000"/>
            <a:ext cx="1905000" cy="158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429000" y="1066800"/>
            <a:ext cx="2133600" cy="9159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3810794" y="1066800"/>
            <a:ext cx="456406" cy="79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5943600" y="304800"/>
            <a:ext cx="1905000" cy="6858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পর্ব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5562600" y="1524000"/>
            <a:ext cx="1905000" cy="6858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পর্বমধ্য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1371600" y="762000"/>
            <a:ext cx="1905000" cy="158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6200000" flipH="1">
            <a:off x="914400" y="762000"/>
            <a:ext cx="2971800" cy="19050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2667000" y="3276600"/>
            <a:ext cx="1905000" cy="6858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অগ্রমুকুল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80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28" grpId="0" animBg="1"/>
      <p:bldP spid="30" grpId="0" animBg="1"/>
      <p:bldP spid="3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219200" y="5334000"/>
            <a:ext cx="1905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মূল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root.jpeg"/>
          <p:cNvPicPr>
            <a:picLocks noChangeAspect="1"/>
          </p:cNvPicPr>
          <p:nvPr/>
        </p:nvPicPr>
        <p:blipFill>
          <a:blip r:embed="rId2"/>
          <a:srcRect t="8040" r="36759"/>
          <a:stretch>
            <a:fillRect/>
          </a:stretch>
        </p:blipFill>
        <p:spPr>
          <a:xfrm>
            <a:off x="228600" y="1447800"/>
            <a:ext cx="3133361" cy="3496628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2514600" y="4038600"/>
            <a:ext cx="2971800" cy="1524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514600" y="1600200"/>
            <a:ext cx="2895600" cy="158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895600" y="3276600"/>
            <a:ext cx="2590800" cy="762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438400" y="4724400"/>
            <a:ext cx="3048000" cy="762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486400" y="1295400"/>
            <a:ext cx="1905000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স্থায়ী অঞ্চল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486400" y="2895600"/>
            <a:ext cx="1905000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মূলরোম অঞ্চল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486400" y="3657600"/>
            <a:ext cx="1905000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বর্ধিঞ্চু অঞ্চল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562600" y="4572000"/>
            <a:ext cx="1905000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মূলত্র অঞ্চল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21" grpId="0" animBg="1"/>
      <p:bldP spid="22" grpId="0" animBg="1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81000"/>
            <a:ext cx="8305800" cy="6096000"/>
          </a:xfrm>
          <a:prstGeom prst="rect">
            <a:avLst/>
          </a:prstGeom>
          <a:noFill/>
          <a:ln w="762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sz="4800" dirty="0" smtClean="0">
              <a:solidFill>
                <a:srgbClr val="3333FF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800" dirty="0" smtClean="0">
              <a:solidFill>
                <a:srgbClr val="3333FF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800" dirty="0" smtClean="0">
              <a:solidFill>
                <a:srgbClr val="3333FF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6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মূল্যায়নঃ</a:t>
            </a:r>
          </a:p>
          <a:p>
            <a:pPr marL="914400" indent="-914400">
              <a:buFont typeface="Wingdings" pitchFamily="2" charset="2"/>
              <a:buChar char="q"/>
            </a:pPr>
            <a:r>
              <a:rPr lang="bn-BD" sz="48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সপুস্পক উদ্ভিদ কী </a:t>
            </a:r>
            <a:r>
              <a:rPr lang="en-US" sz="48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bn-BD" sz="4800" dirty="0" smtClean="0">
              <a:solidFill>
                <a:srgbClr val="FF33CC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bn-BD" sz="48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  একটি আদর্শ সপুস্পক উদ্ভিদের বিভিন্ন</a:t>
            </a:r>
          </a:p>
          <a:p>
            <a:r>
              <a:rPr lang="bn-BD" sz="48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      অংশের নাম বল।</a:t>
            </a:r>
          </a:p>
          <a:p>
            <a:pPr>
              <a:buFont typeface="Wingdings" pitchFamily="2" charset="2"/>
              <a:buChar char="q"/>
            </a:pPr>
            <a:r>
              <a:rPr lang="bn-BD" sz="48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  একটি আদর্শ মূলের বিভিন্ন অংশের নাম</a:t>
            </a:r>
          </a:p>
          <a:p>
            <a:r>
              <a:rPr lang="bn-BD" sz="48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     বল।</a:t>
            </a:r>
          </a:p>
          <a:p>
            <a:pPr>
              <a:buFont typeface="Wingdings" pitchFamily="2" charset="2"/>
              <a:buChar char="q"/>
            </a:pPr>
            <a:endParaRPr lang="en-US" sz="4800" dirty="0" smtClean="0"/>
          </a:p>
          <a:p>
            <a:endParaRPr lang="bn-BD" sz="4800" dirty="0" smtClean="0">
              <a:solidFill>
                <a:srgbClr val="FF33CC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8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    </a:t>
            </a:r>
          </a:p>
          <a:p>
            <a:pPr algn="ctr"/>
            <a:endParaRPr lang="bn-BD" dirty="0" smtClean="0">
              <a:solidFill>
                <a:srgbClr val="3333FF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04800"/>
            <a:ext cx="8153400" cy="6172200"/>
          </a:xfrm>
          <a:prstGeom prst="rect">
            <a:avLst/>
          </a:prstGeom>
          <a:noFill/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</a:p>
          <a:p>
            <a:pPr algn="ctr"/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একটি আদর্শ মূলের বিভিন্ন অংশ চিহ্নিত করে  চিত্র অংকন করে আনবে।  </a:t>
            </a:r>
            <a:endParaRPr lang="en-US" sz="44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228600"/>
            <a:ext cx="7848600" cy="6172200"/>
          </a:xfrm>
          <a:prstGeom prst="rect">
            <a:avLst/>
          </a:prstGeom>
          <a:noFill/>
          <a:ln w="76200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752600" y="838200"/>
            <a:ext cx="5638800" cy="990600"/>
          </a:xfrm>
          <a:prstGeom prst="rect">
            <a:avLst/>
          </a:prstGeom>
          <a:noFill/>
          <a:ln w="57150">
            <a:solidFill>
              <a:srgbClr val="66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dirty="0" smtClean="0">
                <a:solidFill>
                  <a:srgbClr val="FF505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000" dirty="0">
              <a:solidFill>
                <a:srgbClr val="FF5050"/>
              </a:solidFill>
            </a:endParaRPr>
          </a:p>
        </p:txBody>
      </p:sp>
      <p:pic>
        <p:nvPicPr>
          <p:cNvPr id="5" name="Picture 4" descr="Copy of 2210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2209800"/>
            <a:ext cx="5029200" cy="335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81000"/>
            <a:ext cx="8077200" cy="6019800"/>
          </a:xfrm>
          <a:prstGeom prst="rect">
            <a:avLst/>
          </a:prstGeom>
          <a:noFill/>
          <a:ln w="57150">
            <a:solidFill>
              <a:srgbClr val="D03C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sz="4400" dirty="0" smtClean="0">
              <a:solidFill>
                <a:srgbClr val="FF3399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4000" dirty="0" smtClean="0">
              <a:solidFill>
                <a:srgbClr val="FF33CC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4000" dirty="0" smtClean="0">
              <a:solidFill>
                <a:srgbClr val="FF33CC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সপুস্পক </a:t>
            </a:r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উদ্ভিদ কী তা বলতে  পারবে।</a:t>
            </a:r>
          </a:p>
          <a:p>
            <a:pPr>
              <a:buFont typeface="Wingdings" pitchFamily="2" charset="2"/>
              <a:buChar char="q"/>
            </a:pPr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 একটি আদর্শ সপুস্পক উদ্ভিদের বৈশিষ্ট্য ব্যাখ্যা</a:t>
            </a:r>
          </a:p>
          <a:p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     করতে পারবে।</a:t>
            </a:r>
          </a:p>
          <a:p>
            <a:pPr>
              <a:buFont typeface="Wingdings" pitchFamily="2" charset="2"/>
              <a:buChar char="q"/>
            </a:pPr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একটি আদর্শ মূলের বিভিন্ন অংশ চিহ্নিত করতে</a:t>
            </a:r>
          </a:p>
          <a:p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    পারবে।</a:t>
            </a:r>
            <a:endParaRPr lang="en-US" sz="4000" dirty="0">
              <a:solidFill>
                <a:srgbClr val="FF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flowers_3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615" y="1031707"/>
            <a:ext cx="8330769" cy="5254793"/>
          </a:xfrm>
          <a:prstGeom prst="rect">
            <a:avLst/>
          </a:prstGeom>
          <a:ln w="76200">
            <a:solidFill>
              <a:srgbClr val="FF3399"/>
            </a:solidFill>
          </a:ln>
        </p:spPr>
      </p:pic>
      <p:sp>
        <p:nvSpPr>
          <p:cNvPr id="5" name="Title 3"/>
          <p:cNvSpPr txBox="1">
            <a:spLocks/>
          </p:cNvSpPr>
          <p:nvPr/>
        </p:nvSpPr>
        <p:spPr>
          <a:xfrm>
            <a:off x="406615" y="571500"/>
            <a:ext cx="8229600" cy="251460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13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স্বাগতম</a:t>
            </a:r>
            <a:endParaRPr kumimoji="0" lang="en-US" sz="13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ango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3429000"/>
            <a:ext cx="4114800" cy="3200400"/>
          </a:xfrm>
          <a:prstGeom prst="rect">
            <a:avLst/>
          </a:prstGeom>
          <a:ln w="38100">
            <a:solidFill>
              <a:srgbClr val="00B0F0"/>
            </a:solidFill>
          </a:ln>
        </p:spPr>
      </p:pic>
      <p:pic>
        <p:nvPicPr>
          <p:cNvPr id="4" name="Picture 3" descr="Mango2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3352801"/>
            <a:ext cx="4676775" cy="3276600"/>
          </a:xfrm>
          <a:prstGeom prst="rect">
            <a:avLst/>
          </a:prstGeom>
          <a:ln w="38100" cap="sq">
            <a:solidFill>
              <a:srgbClr val="FF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6" name="Picture 5" descr="Tree1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00" y="76200"/>
            <a:ext cx="4724400" cy="3124200"/>
          </a:xfrm>
          <a:prstGeom prst="rect">
            <a:avLst/>
          </a:prstGeom>
          <a:ln w="76200">
            <a:solidFill>
              <a:srgbClr val="00B0F0"/>
            </a:solidFill>
          </a:ln>
        </p:spPr>
      </p:pic>
      <p:pic>
        <p:nvPicPr>
          <p:cNvPr id="7" name="Picture 6" descr="root 1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53000" y="152400"/>
            <a:ext cx="4038600" cy="3124200"/>
          </a:xfrm>
          <a:prstGeom prst="rect">
            <a:avLst/>
          </a:prstGeom>
          <a:ln w="38100" cap="sq">
            <a:solidFill>
              <a:srgbClr val="FF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81000"/>
            <a:ext cx="8077200" cy="6019800"/>
          </a:xfrm>
          <a:prstGeom prst="rect">
            <a:avLst/>
          </a:prstGeom>
          <a:noFill/>
          <a:ln w="57150">
            <a:solidFill>
              <a:srgbClr val="D03C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sz="4400" dirty="0" smtClean="0">
              <a:solidFill>
                <a:srgbClr val="FF3399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4000" dirty="0" smtClean="0">
              <a:solidFill>
                <a:srgbClr val="FF33CC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আমরা আজ -</a:t>
            </a:r>
            <a:endParaRPr lang="en-US" sz="4000" dirty="0" smtClean="0">
              <a:solidFill>
                <a:srgbClr val="FF33CC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সপুস্পক </a:t>
            </a:r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উদ্ভিদ কী তা বলতে  পারবে।</a:t>
            </a:r>
          </a:p>
          <a:p>
            <a:pPr>
              <a:buFont typeface="Wingdings" pitchFamily="2" charset="2"/>
              <a:buChar char="q"/>
            </a:pPr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 একটি আদর্শ সপুস্পক উদ্ভিদের বৈশিষ্ট্য ব্যাখ্যা</a:t>
            </a:r>
          </a:p>
          <a:p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করতে পারব</a:t>
            </a:r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 smtClean="0">
              <a:solidFill>
                <a:srgbClr val="FF33CC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একটি আদর্শ মূলের বিভিন্ন অংশ চিহ্নিত করতে</a:t>
            </a:r>
          </a:p>
          <a:p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    পারবে।</a:t>
            </a:r>
            <a:endParaRPr lang="en-US" sz="4000" dirty="0">
              <a:solidFill>
                <a:srgbClr val="FF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30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190943"/>
            <a:ext cx="3124200" cy="2340134"/>
          </a:xfrm>
          <a:prstGeom prst="rect">
            <a:avLst/>
          </a:prstGeom>
        </p:spPr>
      </p:pic>
      <p:pic>
        <p:nvPicPr>
          <p:cNvPr id="4" name="Picture 3" descr="30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155436"/>
            <a:ext cx="2743200" cy="2349640"/>
          </a:xfrm>
          <a:prstGeom prst="rect">
            <a:avLst/>
          </a:prstGeom>
        </p:spPr>
      </p:pic>
      <p:pic>
        <p:nvPicPr>
          <p:cNvPr id="5" name="Picture 4" descr="301.jpeg"/>
          <p:cNvPicPr>
            <a:picLocks noChangeAspect="1"/>
          </p:cNvPicPr>
          <p:nvPr/>
        </p:nvPicPr>
        <p:blipFill>
          <a:blip r:embed="rId4">
            <a:lum/>
          </a:blip>
          <a:stretch>
            <a:fillRect/>
          </a:stretch>
        </p:blipFill>
        <p:spPr>
          <a:xfrm>
            <a:off x="228600" y="76201"/>
            <a:ext cx="2590800" cy="24384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81000" y="5486400"/>
            <a:ext cx="8458200" cy="990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যে সব উদ্ভিদের  দেহ মূল  কান্ড ও পাতায়  বিভক্ত এবং এদের  ফুল, ফল, ও বীজ হয়  তাদের সপুস্পক উদ্ভিদ বলে। 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8001000" y="3124200"/>
            <a:ext cx="11430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ফল</a:t>
            </a:r>
            <a:endParaRPr lang="en-US" sz="3600" dirty="0"/>
          </a:p>
        </p:txBody>
      </p:sp>
      <p:sp>
        <p:nvSpPr>
          <p:cNvPr id="10" name="Oval 9"/>
          <p:cNvSpPr/>
          <p:nvPr/>
        </p:nvSpPr>
        <p:spPr>
          <a:xfrm>
            <a:off x="1752600" y="3276600"/>
            <a:ext cx="11430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কান্ড</a:t>
            </a:r>
            <a:endParaRPr lang="en-US" sz="3200" dirty="0"/>
          </a:p>
        </p:txBody>
      </p:sp>
      <p:sp>
        <p:nvSpPr>
          <p:cNvPr id="11" name="Oval 10"/>
          <p:cNvSpPr/>
          <p:nvPr/>
        </p:nvSpPr>
        <p:spPr>
          <a:xfrm>
            <a:off x="6629400" y="4267200"/>
            <a:ext cx="11430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বীজ</a:t>
            </a:r>
            <a:endParaRPr lang="en-US" sz="3600" dirty="0"/>
          </a:p>
        </p:txBody>
      </p:sp>
      <p:sp>
        <p:nvSpPr>
          <p:cNvPr id="12" name="Oval 11"/>
          <p:cNvSpPr/>
          <p:nvPr/>
        </p:nvSpPr>
        <p:spPr>
          <a:xfrm>
            <a:off x="4724400" y="3276600"/>
            <a:ext cx="11430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ফুল</a:t>
            </a:r>
            <a:endParaRPr lang="en-US" sz="3600" dirty="0"/>
          </a:p>
        </p:txBody>
      </p:sp>
      <p:sp>
        <p:nvSpPr>
          <p:cNvPr id="13" name="Oval 12"/>
          <p:cNvSpPr/>
          <p:nvPr/>
        </p:nvSpPr>
        <p:spPr>
          <a:xfrm>
            <a:off x="152400" y="3505200"/>
            <a:ext cx="11430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মূল</a:t>
            </a:r>
            <a:endParaRPr lang="en-US" sz="3600" dirty="0"/>
          </a:p>
        </p:txBody>
      </p:sp>
      <p:cxnSp>
        <p:nvCxnSpPr>
          <p:cNvPr id="15" name="Straight Arrow Connector 14"/>
          <p:cNvCxnSpPr/>
          <p:nvPr/>
        </p:nvCxnSpPr>
        <p:spPr>
          <a:xfrm rot="10800000" flipV="1">
            <a:off x="2209800" y="1295400"/>
            <a:ext cx="2209800" cy="21336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 flipH="1">
            <a:off x="7429500" y="2400300"/>
            <a:ext cx="1371600" cy="3810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6200000" flipH="1">
            <a:off x="6210300" y="4076700"/>
            <a:ext cx="1066800" cy="762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436796" y="2687403"/>
            <a:ext cx="1336207" cy="3810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6200000" flipH="1">
            <a:off x="3733800" y="1905000"/>
            <a:ext cx="2590800" cy="7620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 descr="305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4200" y="2590800"/>
            <a:ext cx="1143000" cy="1447800"/>
          </a:xfrm>
          <a:prstGeom prst="rect">
            <a:avLst/>
          </a:prstGeom>
        </p:spPr>
      </p:pic>
      <p:pic>
        <p:nvPicPr>
          <p:cNvPr id="22" name="Picture 21" descr="306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0" y="2632167"/>
            <a:ext cx="1066800" cy="1254033"/>
          </a:xfrm>
          <a:prstGeom prst="rect">
            <a:avLst/>
          </a:prstGeom>
        </p:spPr>
      </p:pic>
      <p:cxnSp>
        <p:nvCxnSpPr>
          <p:cNvPr id="27" name="Straight Arrow Connector 26"/>
          <p:cNvCxnSpPr>
            <a:endCxn id="11" idx="7"/>
          </p:cNvCxnSpPr>
          <p:nvPr/>
        </p:nvCxnSpPr>
        <p:spPr>
          <a:xfrm rot="16200000" flipH="1">
            <a:off x="7023309" y="3797090"/>
            <a:ext cx="1025992" cy="137411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3010.jpe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2000" y="1752600"/>
            <a:ext cx="685800" cy="739775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Oval 32"/>
          <p:cNvSpPr/>
          <p:nvPr/>
        </p:nvSpPr>
        <p:spPr>
          <a:xfrm>
            <a:off x="3276600" y="3352800"/>
            <a:ext cx="12192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পাতা</a:t>
            </a:r>
            <a:endParaRPr lang="en-US" sz="3200" dirty="0"/>
          </a:p>
        </p:txBody>
      </p:sp>
      <p:cxnSp>
        <p:nvCxnSpPr>
          <p:cNvPr id="37" name="Straight Arrow Connector 36"/>
          <p:cNvCxnSpPr/>
          <p:nvPr/>
        </p:nvCxnSpPr>
        <p:spPr>
          <a:xfrm rot="5400000">
            <a:off x="3352800" y="2286000"/>
            <a:ext cx="1600200" cy="6858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301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429000"/>
            <a:ext cx="2057400" cy="1066800"/>
          </a:xfrm>
          <a:prstGeom prst="rect">
            <a:avLst/>
          </a:prstGeom>
        </p:spPr>
      </p:pic>
      <p:pic>
        <p:nvPicPr>
          <p:cNvPr id="13" name="Picture 12" descr="22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3810000"/>
            <a:ext cx="2057400" cy="1600200"/>
          </a:xfrm>
          <a:prstGeom prst="rect">
            <a:avLst/>
          </a:prstGeom>
        </p:spPr>
      </p:pic>
      <p:pic>
        <p:nvPicPr>
          <p:cNvPr id="2" name="Picture 1" descr="301.jpeg"/>
          <p:cNvPicPr>
            <a:picLocks noChangeAspect="1"/>
          </p:cNvPicPr>
          <p:nvPr/>
        </p:nvPicPr>
        <p:blipFill>
          <a:blip r:embed="rId4"/>
          <a:srcRect b="34906"/>
          <a:stretch>
            <a:fillRect/>
          </a:stretch>
        </p:blipFill>
        <p:spPr>
          <a:xfrm>
            <a:off x="457201" y="304800"/>
            <a:ext cx="3505200" cy="3182353"/>
          </a:xfrm>
          <a:prstGeom prst="rect">
            <a:avLst/>
          </a:prstGeom>
          <a:ln>
            <a:noFill/>
          </a:ln>
        </p:spPr>
      </p:pic>
      <p:sp>
        <p:nvSpPr>
          <p:cNvPr id="4" name="Oval 3"/>
          <p:cNvSpPr/>
          <p:nvPr/>
        </p:nvSpPr>
        <p:spPr>
          <a:xfrm>
            <a:off x="457200" y="5410200"/>
            <a:ext cx="1905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মরিচ গাছ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600200" y="3276600"/>
            <a:ext cx="2209800" cy="228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676400" y="533400"/>
            <a:ext cx="2362200" cy="1524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2590800" y="1905000"/>
            <a:ext cx="2590800" cy="1524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810000" y="2133600"/>
            <a:ext cx="685800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4419600" y="1828800"/>
            <a:ext cx="1143000" cy="68580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বিটপ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71800" y="5181600"/>
            <a:ext cx="6019800" cy="1371600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উদ্ভিদের  যে অংশ মাটির উপরে থাকে তাকে বিটপ বলে। 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5562600" y="152400"/>
            <a:ext cx="3429000" cy="3657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জোড়ায় কাজঃ</a:t>
            </a:r>
          </a:p>
          <a:p>
            <a:pPr algn="ctr"/>
            <a:r>
              <a:rPr lang="bn-BD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আলোচনা ও চিত্র দেখে লেখ বিটপ  কী?</a:t>
            </a:r>
          </a:p>
          <a:p>
            <a:pPr algn="ctr"/>
            <a:r>
              <a:rPr lang="bn-BD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(২ মিনিট)</a:t>
            </a:r>
            <a:endParaRPr lang="en-US" sz="40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362200" y="4114800"/>
            <a:ext cx="1447800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810000" y="3810000"/>
            <a:ext cx="1143000" cy="68580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মাটি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6" presetClass="exit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9" grpId="0" animBg="1"/>
      <p:bldP spid="20" grpId="0" animBg="1"/>
      <p:bldP spid="21" grpId="0" animBg="1"/>
      <p:bldP spid="17" grpId="0" animBg="1"/>
      <p:bldP spid="1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10003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81000"/>
            <a:ext cx="4343400" cy="3619500"/>
          </a:xfrm>
          <a:prstGeom prst="rect">
            <a:avLst/>
          </a:prstGeom>
        </p:spPr>
      </p:pic>
      <p:sp>
        <p:nvSpPr>
          <p:cNvPr id="20" name="Oval 19"/>
          <p:cNvSpPr/>
          <p:nvPr/>
        </p:nvSpPr>
        <p:spPr>
          <a:xfrm>
            <a:off x="1447800" y="4114800"/>
            <a:ext cx="2133600" cy="838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মরিচ গাছ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3048000" y="762000"/>
            <a:ext cx="2514600" cy="8382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5486400" y="0"/>
            <a:ext cx="1905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কান্ড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048000" y="5105400"/>
            <a:ext cx="5867400" cy="166116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প্রধান মূলের সাথে লাগান মাটির উপরে উদ্ভিদের যে অংশ থাকে তাকে কান্ড বলে।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029200" y="1219200"/>
            <a:ext cx="3886200" cy="3048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জোড়ায় কাজঃ</a:t>
            </a:r>
          </a:p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আলোচনা ও চিত্র দেখে লেখ  </a:t>
            </a:r>
          </a:p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কান্ড  কী?</a:t>
            </a:r>
            <a:endParaRPr lang="en-US" sz="32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(২ মিনিট)</a:t>
            </a:r>
            <a:endParaRPr lang="en-US" sz="40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5" name="Picture 14" descr="3010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3352800"/>
            <a:ext cx="990600" cy="771741"/>
          </a:xfrm>
          <a:prstGeom prst="rect">
            <a:avLst/>
          </a:prstGeom>
        </p:spPr>
      </p:pic>
      <p:pic>
        <p:nvPicPr>
          <p:cNvPr id="16" name="Picture 15" descr="22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9800" y="3276600"/>
            <a:ext cx="1066800" cy="762000"/>
          </a:xfrm>
          <a:prstGeom prst="rect">
            <a:avLst/>
          </a:prstGeom>
        </p:spPr>
      </p:pic>
      <p:cxnSp>
        <p:nvCxnSpPr>
          <p:cNvPr id="21" name="Straight Connector 20"/>
          <p:cNvCxnSpPr/>
          <p:nvPr/>
        </p:nvCxnSpPr>
        <p:spPr>
          <a:xfrm rot="5400000" flipH="1" flipV="1">
            <a:off x="2514600" y="1295400"/>
            <a:ext cx="2133600" cy="18288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0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457200"/>
            <a:ext cx="3748087" cy="2807447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914400" y="3352800"/>
            <a:ext cx="22098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মরিচ গাছ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743200" y="1371600"/>
            <a:ext cx="2286000" cy="158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029200" y="533400"/>
            <a:ext cx="1905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পাতা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52800" y="4953000"/>
            <a:ext cx="5562600" cy="1600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শাখা প্রশাখার গায়ে যে চ্যাপ্টা সবুজ অঙ্গ  সৃষ্টি হয় তাকে পাতা বলে।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4572000" y="1905000"/>
            <a:ext cx="4343400" cy="2895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জোড়ায় কাজঃ</a:t>
            </a:r>
          </a:p>
          <a:p>
            <a:pPr algn="ctr"/>
            <a:r>
              <a:rPr lang="bn-BD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আলোচনা ও চিত্র দেখে লেখ পাতা  কী?</a:t>
            </a:r>
            <a:endParaRPr lang="en-US" sz="36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(২ মিনিট)</a:t>
            </a:r>
            <a:endParaRPr lang="en-US" sz="44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327</Words>
  <Application>Microsoft Office PowerPoint</Application>
  <PresentationFormat>On-screen Show (4:3)</PresentationFormat>
  <Paragraphs>95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Sham</cp:lastModifiedBy>
  <cp:revision>84</cp:revision>
  <dcterms:created xsi:type="dcterms:W3CDTF">2006-08-16T00:00:00Z</dcterms:created>
  <dcterms:modified xsi:type="dcterms:W3CDTF">2013-04-13T07:45:05Z</dcterms:modified>
</cp:coreProperties>
</file>